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DM Sans Black"/>
      <p:bold r:id="rId21"/>
      <p:boldItalic r:id="rId22"/>
    </p:embeddedFont>
    <p:embeddedFont>
      <p:font typeface="DM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7" roundtripDataSignature="AMtx7mhDZOFVkBSLKjEX4WfgT1+5F2gb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DMSansBlack-boldItalic.fntdata"/><Relationship Id="rId21" Type="http://schemas.openxmlformats.org/officeDocument/2006/relationships/font" Target="fonts/DMSansBlack-bold.fntdata"/><Relationship Id="rId24" Type="http://schemas.openxmlformats.org/officeDocument/2006/relationships/font" Target="fonts/DMSans-bold.fntdata"/><Relationship Id="rId23" Type="http://schemas.openxmlformats.org/officeDocument/2006/relationships/font" Target="fonts/DM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MSans-boldItalic.fntdata"/><Relationship Id="rId25" Type="http://schemas.openxmlformats.org/officeDocument/2006/relationships/font" Target="fonts/DMSans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DMSansMedium-regular.fntdata"/><Relationship Id="rId16" Type="http://schemas.openxmlformats.org/officeDocument/2006/relationships/slide" Target="slides/slide11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6cfc20b9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366cfc20b9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6810c3bc6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6810c3bc6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810c3bc6a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6810c3bc6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9352a020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69352a020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9352a020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369352a020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9352a020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69352a020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9352a020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69352a020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9352a020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69352a020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69352a020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69352a020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FFB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" title="TFGB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0" cy="514351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5" name="Google Shape;55;p4"/>
          <p:cNvSpPr txBox="1"/>
          <p:nvPr>
            <p:ph idx="4294967295" type="ctrTitle"/>
          </p:nvPr>
        </p:nvSpPr>
        <p:spPr>
          <a:xfrm>
            <a:off x="621899" y="1083000"/>
            <a:ext cx="74358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8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TECHNOLOGY-FACILITATED</a:t>
            </a:r>
            <a:r>
              <a:rPr lang="en" sz="8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 </a:t>
            </a:r>
            <a:r>
              <a:rPr lang="en" sz="8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VIOLENCE </a:t>
            </a:r>
            <a:endParaRPr sz="8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56" name="Google Shape;56;p4" title="mouseclick.png"/>
          <p:cNvPicPr preferRelativeResize="0"/>
          <p:nvPr/>
        </p:nvPicPr>
        <p:blipFill rotWithShape="1">
          <a:blip r:embed="rId4">
            <a:alphaModFix/>
          </a:blip>
          <a:srcRect b="40161" l="42592" r="39999" t="38137"/>
          <a:stretch/>
        </p:blipFill>
        <p:spPr>
          <a:xfrm>
            <a:off x="5857564" y="3210250"/>
            <a:ext cx="709835" cy="7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4" title="logo.png"/>
          <p:cNvPicPr preferRelativeResize="0"/>
          <p:nvPr/>
        </p:nvPicPr>
        <p:blipFill rotWithShape="1">
          <a:blip r:embed="rId5">
            <a:alphaModFix/>
          </a:blip>
          <a:srcRect b="69720" l="0" r="0" t="0"/>
          <a:stretch/>
        </p:blipFill>
        <p:spPr>
          <a:xfrm>
            <a:off x="621900" y="333374"/>
            <a:ext cx="1967825" cy="4766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4"/>
          <p:cNvCxnSpPr/>
          <p:nvPr/>
        </p:nvCxnSpPr>
        <p:spPr>
          <a:xfrm>
            <a:off x="621888" y="886225"/>
            <a:ext cx="7900200" cy="12000"/>
          </a:xfrm>
          <a:prstGeom prst="straightConnector1">
            <a:avLst/>
          </a:prstGeom>
          <a:noFill/>
          <a:ln cap="flat" cmpd="sng" w="19050">
            <a:solidFill>
              <a:srgbClr val="4261E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4"/>
          <p:cNvSpPr txBox="1"/>
          <p:nvPr/>
        </p:nvSpPr>
        <p:spPr>
          <a:xfrm>
            <a:off x="696000" y="4061950"/>
            <a:ext cx="775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" sz="2600">
                <a:solidFill>
                  <a:srgbClr val="004BCF"/>
                </a:solidFill>
                <a:latin typeface="DM Sans"/>
                <a:ea typeface="DM Sans"/>
                <a:cs typeface="DM Sans"/>
                <a:sym typeface="DM Sans"/>
              </a:rPr>
              <a:t>DIGITAL HARMS AND ONLINE VULNERABILITIES</a:t>
            </a:r>
            <a:endParaRPr b="1" i="0" sz="2600" u="none" cap="none" strike="noStrike">
              <a:solidFill>
                <a:srgbClr val="004BC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FFB3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6cfc20b98_0_18"/>
          <p:cNvSpPr txBox="1"/>
          <p:nvPr>
            <p:ph idx="1" type="body"/>
          </p:nvPr>
        </p:nvSpPr>
        <p:spPr>
          <a:xfrm>
            <a:off x="455850" y="842100"/>
            <a:ext cx="82323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PhD Candidate and Instructor (Communication Studies) at McMaster University – I teach courses about tech, society &amp; culture.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Researching how digital platforms perpetuate gendered and sexuality-based digital harms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Published the “</a:t>
            </a:r>
            <a:r>
              <a:rPr i="1"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Challenging Gendered Digital Harm Research Report</a:t>
            </a: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” with the Canadian Women’s Foundation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Participated in UN dialogues (Commission on the Status of Women) about gender equity and digital rights, shaped online harms policy recommendations and supported community organizations working on digital </a:t>
            </a: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safety</a:t>
            </a: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and justice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65" name="Google Shape;65;g366cfc20b98_0_18"/>
          <p:cNvSpPr txBox="1"/>
          <p:nvPr>
            <p:ph idx="4294967295" type="ctrTitle"/>
          </p:nvPr>
        </p:nvSpPr>
        <p:spPr>
          <a:xfrm>
            <a:off x="455850" y="379325"/>
            <a:ext cx="823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BACKGROUND:</a:t>
            </a:r>
            <a:endParaRPr sz="3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66" name="Google Shape;66;g366cfc20b98_0_18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50432" r="35544" t="19"/>
          <a:stretch/>
        </p:blipFill>
        <p:spPr>
          <a:xfrm rot="-5400000">
            <a:off x="2104474" y="2105326"/>
            <a:ext cx="933700" cy="51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g366cfc20b98_0_18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19526" l="50432" r="35544" t="16"/>
          <a:stretch/>
        </p:blipFill>
        <p:spPr>
          <a:xfrm rot="-5400000">
            <a:off x="6625513" y="2607462"/>
            <a:ext cx="933700" cy="41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F4F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>
            <p:ph idx="4294967295" type="ctrTitle"/>
          </p:nvPr>
        </p:nvSpPr>
        <p:spPr>
          <a:xfrm>
            <a:off x="494200" y="970950"/>
            <a:ext cx="43308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9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WHAT WOULD A SAFE DIGITAL SPACE </a:t>
            </a:r>
            <a:r>
              <a:rPr i="1" lang="en" sz="49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FEEL</a:t>
            </a:r>
            <a:r>
              <a:rPr lang="en" sz="49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 LIKE TO YOU?</a:t>
            </a:r>
            <a:endParaRPr sz="49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73" name="Google Shape;73;p3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17184" r="0" t="0"/>
          <a:stretch/>
        </p:blipFill>
        <p:spPr>
          <a:xfrm rot="10800000">
            <a:off x="3629725" y="2"/>
            <a:ext cx="5514275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D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810c3bc6a_0_22"/>
          <p:cNvSpPr txBox="1"/>
          <p:nvPr>
            <p:ph idx="1" type="body"/>
          </p:nvPr>
        </p:nvSpPr>
        <p:spPr>
          <a:xfrm>
            <a:off x="536000" y="2361875"/>
            <a:ext cx="8232300" cy="2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Digital harm is prevalent:</a:t>
            </a:r>
            <a:r>
              <a:rPr b="1" lang="en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>
              <a:solidFill>
                <a:srgbClr val="4261EE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600"/>
              <a:buFont typeface="DM Sans Medium"/>
              <a:buChar char="●"/>
            </a:pP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“Almost 2 in 3 women globally have been subjected to TFGBV. Globally, </a:t>
            </a:r>
            <a:r>
              <a:rPr b="1" lang="en" sz="16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85% of women have witnessed online violence</a:t>
            </a: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being committed against another woman” (United Nations Population Fund, 2025). </a:t>
            </a:r>
            <a:endParaRPr sz="16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600"/>
              <a:buFont typeface="DM Sans Medium"/>
              <a:buChar char="●"/>
            </a:pP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“61% of women and gender-diverse people in Canada have experienced </a:t>
            </a:r>
            <a:r>
              <a:rPr b="1" lang="en" sz="16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gendered digital harm</a:t>
            </a: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.” (Canadian Women’s Foundation, 2025). </a:t>
            </a:r>
            <a:endParaRPr sz="16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600"/>
              <a:buFont typeface="DM Sans Medium"/>
              <a:buChar char="●"/>
            </a:pP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“Across Canada, more than </a:t>
            </a:r>
            <a:r>
              <a:rPr b="1" lang="en" sz="16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1 in 4 young women and gender diverse youth</a:t>
            </a: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have been personally targeted by </a:t>
            </a:r>
            <a:r>
              <a:rPr b="1" lang="en" sz="16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online hate.</a:t>
            </a:r>
            <a:r>
              <a:rPr lang="en" sz="16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” (YWCA, 2022). </a:t>
            </a:r>
            <a:endParaRPr sz="16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79" name="Google Shape;79;g36810c3bc6a_0_22"/>
          <p:cNvSpPr txBox="1"/>
          <p:nvPr>
            <p:ph idx="4294967295" type="ctrTitle"/>
          </p:nvPr>
        </p:nvSpPr>
        <p:spPr>
          <a:xfrm>
            <a:off x="456625" y="375850"/>
            <a:ext cx="8232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TFGBV IS THE USE OF TECHNOLOGY TO HARM, HARASS OR ABUSE PEOPLE BASED ON GENDER, GENDER EXPRESSION, GENDER IDENTITY OR </a:t>
            </a: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PERCEIVED</a:t>
            </a: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 GENDER.</a:t>
            </a:r>
            <a:endParaRPr sz="3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sp>
        <p:nvSpPr>
          <p:cNvPr id="80" name="Google Shape;80;g36810c3bc6a_0_22"/>
          <p:cNvSpPr txBox="1"/>
          <p:nvPr>
            <p:ph idx="1" type="body"/>
          </p:nvPr>
        </p:nvSpPr>
        <p:spPr>
          <a:xfrm>
            <a:off x="536000" y="1900175"/>
            <a:ext cx="823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In other words, it’s gender-based violence that’s done using technology.</a:t>
            </a:r>
            <a:endParaRPr sz="16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F4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810c3bc6a_0_42"/>
          <p:cNvSpPr txBox="1"/>
          <p:nvPr>
            <p:ph idx="4294967295" type="ctrTitle"/>
          </p:nvPr>
        </p:nvSpPr>
        <p:spPr>
          <a:xfrm>
            <a:off x="455850" y="372400"/>
            <a:ext cx="823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(SOME) FORMS OF TFGBV:</a:t>
            </a:r>
            <a:endParaRPr sz="3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sp>
        <p:nvSpPr>
          <p:cNvPr id="86" name="Google Shape;86;g36810c3bc6a_0_42"/>
          <p:cNvSpPr txBox="1"/>
          <p:nvPr>
            <p:ph idx="1" type="body"/>
          </p:nvPr>
        </p:nvSpPr>
        <p:spPr>
          <a:xfrm>
            <a:off x="455850" y="859350"/>
            <a:ext cx="8018400" cy="38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500"/>
              <a:buFont typeface="DM Sans Medium"/>
              <a:buChar char="●"/>
            </a:pPr>
            <a:r>
              <a:rPr lang="en" sz="1500" u="sng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Online harassment:</a:t>
            </a:r>
            <a:r>
              <a:rPr lang="en" sz="15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Harming someone by sending threats, insults, or abusive messages online.</a:t>
            </a:r>
            <a:endParaRPr sz="15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500"/>
              <a:buFont typeface="DM Sans Medium"/>
              <a:buChar char="●"/>
            </a:pPr>
            <a:r>
              <a:rPr lang="en" sz="1500" u="sng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Doxxing:</a:t>
            </a:r>
            <a:r>
              <a:rPr lang="en" sz="15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Revealing or publishing private or identifying information without consent to intimidate, harass or cause harm (including to one’s credibility or reputation).</a:t>
            </a:r>
            <a:endParaRPr sz="15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500"/>
              <a:buFont typeface="DM Sans Medium"/>
              <a:buChar char="●"/>
            </a:pPr>
            <a:r>
              <a:rPr lang="en" sz="1500" u="sng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Non-Consensual Distribution of Intimate Images (NCDII):</a:t>
            </a:r>
            <a:r>
              <a:rPr lang="en" sz="15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Sharing or threatening to share sexual or intimate photos/videos without someone’s consent, including ‘revenge porn’. </a:t>
            </a:r>
            <a:endParaRPr sz="15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500"/>
              <a:buFont typeface="DM Sans Medium"/>
              <a:buChar char="●"/>
            </a:pPr>
            <a:r>
              <a:rPr lang="en" sz="1500" u="sng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Deepfakes:</a:t>
            </a:r>
            <a:r>
              <a:rPr lang="en" sz="15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Digitally manipulated media that uses artificial intelligence to replicate someone’s likeness that can be used to spread misinformation and create fake sexual content.</a:t>
            </a:r>
            <a:endParaRPr sz="15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500"/>
              <a:buFont typeface="DM Sans Medium"/>
              <a:buChar char="●"/>
            </a:pPr>
            <a:r>
              <a:rPr lang="en" sz="1500" u="sng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Online Stalking and Surveillance:</a:t>
            </a:r>
            <a:r>
              <a:rPr lang="en" sz="15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Using digital tools to monitor or track someone (online or offline) without their consent. </a:t>
            </a:r>
            <a:endParaRPr sz="15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500"/>
              <a:buFont typeface="DM Sans Medium"/>
              <a:buChar char="●"/>
            </a:pPr>
            <a:r>
              <a:rPr lang="en" sz="1500" u="sng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Impersonation:</a:t>
            </a:r>
            <a:r>
              <a:rPr lang="en" sz="1500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Impersonating someone online — such as by creating fake profiles — to harass, exploit, damage reputations, or deceive others for financial gain.</a:t>
            </a:r>
            <a:endParaRPr sz="1500"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FFB3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9352a0205_0_8"/>
          <p:cNvSpPr txBox="1"/>
          <p:nvPr>
            <p:ph idx="4294967295" type="ctrTitle"/>
          </p:nvPr>
        </p:nvSpPr>
        <p:spPr>
          <a:xfrm>
            <a:off x="295450" y="379325"/>
            <a:ext cx="269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DEEPFAKES</a:t>
            </a:r>
            <a:endParaRPr sz="3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92" name="Google Shape;92;g369352a0205_0_8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50432" r="35544" t="19"/>
          <a:stretch/>
        </p:blipFill>
        <p:spPr>
          <a:xfrm rot="10800000">
            <a:off x="8210299" y="851"/>
            <a:ext cx="933700" cy="51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369352a0205_0_8" title="Screenshot 2025-06-17 at 8.44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5350" y="132589"/>
            <a:ext cx="5032589" cy="4894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DDFE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9352a0205_0_16"/>
          <p:cNvSpPr txBox="1"/>
          <p:nvPr>
            <p:ph idx="4294967295" type="ctrTitle"/>
          </p:nvPr>
        </p:nvSpPr>
        <p:spPr>
          <a:xfrm>
            <a:off x="295450" y="379325"/>
            <a:ext cx="26931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ONLINE HARASSMENT</a:t>
            </a:r>
            <a:endParaRPr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99" name="Google Shape;99;g369352a0205_0_16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50432" r="35544" t="19"/>
          <a:stretch/>
        </p:blipFill>
        <p:spPr>
          <a:xfrm rot="10800000">
            <a:off x="8210299" y="851"/>
            <a:ext cx="933700" cy="51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369352a0205_0_16" title="Screenshot 2025-06-17 at 10.0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8337" y="285550"/>
            <a:ext cx="4902175" cy="4572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F4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9352a0205_0_30"/>
          <p:cNvSpPr txBox="1"/>
          <p:nvPr>
            <p:ph idx="4294967295" type="ctrTitle"/>
          </p:nvPr>
        </p:nvSpPr>
        <p:spPr>
          <a:xfrm>
            <a:off x="295450" y="379325"/>
            <a:ext cx="26931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TARGETED </a:t>
            </a:r>
            <a:endParaRPr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HARASSMENT CAMPAIGNS</a:t>
            </a:r>
            <a:endParaRPr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106" name="Google Shape;106;g369352a0205_0_30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50432" r="35544" t="19"/>
          <a:stretch/>
        </p:blipFill>
        <p:spPr>
          <a:xfrm rot="10800000">
            <a:off x="8210299" y="851"/>
            <a:ext cx="933700" cy="51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69352a0205_0_30" title="Screenshot 2025-06-17 at 9.35.05 PM.png"/>
          <p:cNvPicPr preferRelativeResize="0"/>
          <p:nvPr/>
        </p:nvPicPr>
        <p:blipFill rotWithShape="1">
          <a:blip r:embed="rId4">
            <a:alphaModFix/>
          </a:blip>
          <a:srcRect b="9301" l="0" r="0" t="11534"/>
          <a:stretch/>
        </p:blipFill>
        <p:spPr>
          <a:xfrm>
            <a:off x="3909750" y="122963"/>
            <a:ext cx="3773675" cy="489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FFB3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9352a0205_0_37"/>
          <p:cNvSpPr txBox="1"/>
          <p:nvPr>
            <p:ph idx="1" type="body"/>
          </p:nvPr>
        </p:nvSpPr>
        <p:spPr>
          <a:xfrm>
            <a:off x="455850" y="1018275"/>
            <a:ext cx="82323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Disproportionately affects cis and trans women, trans men, non-binary, Two-Spirit, and other gender-diverse people — particularly those who are Black, Indigenous, people of colour, and/or people with disabilities.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While TFGBV is rooted in gender-based oppression, it often intersects with other forms of oppression like racism, sexism, ableism, transphobia and colonialism, which can compound one another, especially online. 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This means that people experience harm in online spaces differently. 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3" name="Google Shape;113;g369352a0205_0_37"/>
          <p:cNvSpPr txBox="1"/>
          <p:nvPr>
            <p:ph idx="4294967295" type="ctrTitle"/>
          </p:nvPr>
        </p:nvSpPr>
        <p:spPr>
          <a:xfrm>
            <a:off x="455850" y="523700"/>
            <a:ext cx="823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TFGBV IS NOT EXPERIENCED EQUALLY.</a:t>
            </a:r>
            <a:endParaRPr sz="3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pic>
        <p:nvPicPr>
          <p:cNvPr id="114" name="Google Shape;114;g369352a0205_0_37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50432" r="35544" t="19"/>
          <a:stretch/>
        </p:blipFill>
        <p:spPr>
          <a:xfrm rot="-5400000">
            <a:off x="2104474" y="2105326"/>
            <a:ext cx="933700" cy="51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69352a0205_0_37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19526" l="50432" r="35544" t="16"/>
          <a:stretch/>
        </p:blipFill>
        <p:spPr>
          <a:xfrm rot="-5400000">
            <a:off x="6625513" y="2607462"/>
            <a:ext cx="933700" cy="41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DDFE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69352a0205_0_48"/>
          <p:cNvSpPr txBox="1"/>
          <p:nvPr>
            <p:ph idx="1" type="body"/>
          </p:nvPr>
        </p:nvSpPr>
        <p:spPr>
          <a:xfrm>
            <a:off x="455850" y="604625"/>
            <a:ext cx="82323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2700"/>
              <a:buFont typeface="DM Sans"/>
              <a:buChar char="●"/>
            </a:pPr>
            <a:r>
              <a:rPr b="1" lang="en" sz="29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TFGBV is structural</a:t>
            </a:r>
            <a:endParaRPr b="1" sz="2900">
              <a:solidFill>
                <a:srgbClr val="4261EE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2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2900"/>
              <a:buFont typeface="DM Sans"/>
              <a:buChar char="●"/>
            </a:pPr>
            <a:r>
              <a:rPr b="1" lang="en" sz="29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Not everyone experiences TFGBV the same way</a:t>
            </a:r>
            <a:endParaRPr b="1" sz="2900">
              <a:solidFill>
                <a:srgbClr val="4261EE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2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2900"/>
              <a:buFont typeface="DM Sans"/>
              <a:buChar char="●"/>
            </a:pPr>
            <a:r>
              <a:rPr b="1" lang="en" sz="29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“Logging off” isn’t a solution</a:t>
            </a:r>
            <a:endParaRPr b="1" sz="2900">
              <a:solidFill>
                <a:srgbClr val="4261EE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2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2900"/>
              <a:buFont typeface="DM Sans"/>
              <a:buChar char="●"/>
            </a:pPr>
            <a:r>
              <a:rPr b="1" lang="en" sz="29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Online harm IS real harm</a:t>
            </a:r>
            <a:endParaRPr b="1" sz="2900">
              <a:solidFill>
                <a:srgbClr val="4261EE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12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2900"/>
              <a:buFont typeface="DM Sans"/>
              <a:buChar char="●"/>
            </a:pPr>
            <a:r>
              <a:rPr b="1" lang="en" sz="2900">
                <a:solidFill>
                  <a:srgbClr val="4261EE"/>
                </a:solidFill>
                <a:latin typeface="DM Sans"/>
                <a:ea typeface="DM Sans"/>
                <a:cs typeface="DM Sans"/>
                <a:sym typeface="DM Sans"/>
              </a:rPr>
              <a:t>Solutions must be flexible and context-aware</a:t>
            </a:r>
            <a:endParaRPr b="1" sz="2900">
              <a:solidFill>
                <a:srgbClr val="4261E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21" name="Google Shape;121;g369352a0205_0_48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0" l="50432" r="35544" t="19"/>
          <a:stretch/>
        </p:blipFill>
        <p:spPr>
          <a:xfrm rot="-5400000">
            <a:off x="2104474" y="2105326"/>
            <a:ext cx="933700" cy="51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69352a0205_0_48" title="Copy of Digital Version Getting Started with Soundwalking &amp; Countermapping.png"/>
          <p:cNvPicPr preferRelativeResize="0"/>
          <p:nvPr/>
        </p:nvPicPr>
        <p:blipFill rotWithShape="1">
          <a:blip r:embed="rId3">
            <a:alphaModFix/>
          </a:blip>
          <a:srcRect b="19526" l="50432" r="35544" t="16"/>
          <a:stretch/>
        </p:blipFill>
        <p:spPr>
          <a:xfrm rot="-5400000">
            <a:off x="6625513" y="2607462"/>
            <a:ext cx="933700" cy="41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F4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9352a0205_0_56"/>
          <p:cNvSpPr txBox="1"/>
          <p:nvPr>
            <p:ph idx="4294967295" type="ctrTitle"/>
          </p:nvPr>
        </p:nvSpPr>
        <p:spPr>
          <a:xfrm>
            <a:off x="455850" y="523700"/>
            <a:ext cx="823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000">
                <a:solidFill>
                  <a:srgbClr val="4261EE"/>
                </a:solidFill>
                <a:latin typeface="DM Sans Black"/>
                <a:ea typeface="DM Sans Black"/>
                <a:cs typeface="DM Sans Black"/>
                <a:sym typeface="DM Sans Black"/>
              </a:rPr>
              <a:t>DIGITAL SAFETY PLAN</a:t>
            </a:r>
            <a:endParaRPr sz="3000">
              <a:solidFill>
                <a:srgbClr val="4261EE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sp>
        <p:nvSpPr>
          <p:cNvPr id="128" name="Google Shape;128;g369352a0205_0_56"/>
          <p:cNvSpPr txBox="1"/>
          <p:nvPr>
            <p:ph idx="1" type="body"/>
          </p:nvPr>
        </p:nvSpPr>
        <p:spPr>
          <a:xfrm>
            <a:off x="455850" y="1018275"/>
            <a:ext cx="82323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Identify the online risks you face and which accounts feel unsafe.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Secure your accounts by using strong passwords and enabling two-factor authentication.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Limit what personal information you share publicly and adjust your privacy settings.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Save evidence of any abuse, like screenshots and messages, in a safe place.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Report harmful behavior on the platforms you use.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Build a support network and reach out to trusted people when you need help like family, friends and allies.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261EE"/>
              </a:buClr>
              <a:buSzPts val="1800"/>
              <a:buFont typeface="DM Sans Medium"/>
              <a:buChar char="●"/>
            </a:pPr>
            <a:r>
              <a:rPr lang="en">
                <a:solidFill>
                  <a:srgbClr val="4261E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Know your rights and seek legal advice if harassment escalates.</a:t>
            </a:r>
            <a:endParaRPr>
              <a:solidFill>
                <a:srgbClr val="4261EE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